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74" r:id="rId4"/>
    <p:sldId id="288" r:id="rId5"/>
    <p:sldId id="267" r:id="rId6"/>
    <p:sldId id="260" r:id="rId7"/>
    <p:sldId id="261" r:id="rId8"/>
    <p:sldId id="259" r:id="rId9"/>
    <p:sldId id="262" r:id="rId10"/>
    <p:sldId id="263" r:id="rId11"/>
    <p:sldId id="264" r:id="rId12"/>
    <p:sldId id="266" r:id="rId13"/>
    <p:sldId id="265" r:id="rId14"/>
    <p:sldId id="281" r:id="rId15"/>
    <p:sldId id="280" r:id="rId16"/>
    <p:sldId id="287" r:id="rId17"/>
    <p:sldId id="279" r:id="rId18"/>
    <p:sldId id="283" r:id="rId19"/>
    <p:sldId id="278" r:id="rId20"/>
    <p:sldId id="284" r:id="rId21"/>
    <p:sldId id="277" r:id="rId22"/>
    <p:sldId id="282" r:id="rId23"/>
    <p:sldId id="285" r:id="rId24"/>
    <p:sldId id="286" r:id="rId25"/>
    <p:sldId id="289" r:id="rId26"/>
    <p:sldId id="273" r:id="rId27"/>
    <p:sldId id="268" r:id="rId28"/>
    <p:sldId id="269" r:id="rId29"/>
    <p:sldId id="271" r:id="rId30"/>
    <p:sldId id="270" r:id="rId31"/>
    <p:sldId id="275" r:id="rId32"/>
    <p:sldId id="276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0EC"/>
    <a:srgbClr val="4472C4"/>
    <a:srgbClr val="2C302D"/>
    <a:srgbClr val="88C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CACC4-398E-4ECF-80D2-BD6F87CA62A0}" type="datetimeFigureOut">
              <a:rPr lang="hu-HU" smtClean="0"/>
              <a:t>2025. 12. 09.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F3BB4-EEC4-4960-B4EE-48707B6CDA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857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Voltage</a:t>
            </a:r>
            <a:r>
              <a:rPr lang="hu-HU" dirty="0"/>
              <a:t> is like a </a:t>
            </a:r>
            <a:r>
              <a:rPr lang="hu-HU" dirty="0" err="1"/>
              <a:t>slope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F3BB4-EEC4-4960-B4EE-48707B6CDAC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3568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Kicad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F3BB4-EEC4-4960-B4EE-48707B6CDAC3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878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ép helye 10">
            <a:extLst>
              <a:ext uri="{FF2B5EF4-FFF2-40B4-BE49-F238E27FC236}">
                <a16:creationId xmlns:a16="http://schemas.microsoft.com/office/drawing/2014/main" id="{6E05597B-B2AF-44C0-9999-F15810418B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3638"/>
            <a:ext cx="12192000" cy="5694362"/>
          </a:xfrm>
        </p:spPr>
        <p:txBody>
          <a:bodyPr/>
          <a:lstStyle>
            <a:lvl1pPr>
              <a:defRPr/>
            </a:lvl1pPr>
          </a:lstStyle>
          <a:p>
            <a:r>
              <a:rPr lang="hu-HU" dirty="0"/>
              <a:t>Háttér választása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FCB5AEF-CD0E-46C4-9DEC-2D0831D58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24362"/>
            <a:ext cx="12192000" cy="1071563"/>
          </a:xfrm>
          <a:solidFill>
            <a:srgbClr val="66FFFF">
              <a:alpha val="30196"/>
            </a:srgbClr>
          </a:solidFill>
          <a:ln>
            <a:noFill/>
          </a:ln>
        </p:spPr>
        <p:txBody>
          <a:bodyPr anchor="b">
            <a:normAutofit/>
          </a:bodyPr>
          <a:lstStyle>
            <a:lvl1pPr algn="ctr">
              <a:defRPr sz="6600" b="1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6810BE-DA65-4228-A213-4CFF6B6D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2236-6A8B-4ABA-AE16-A568D979D887}" type="datetimeFigureOut">
              <a:rPr lang="hu-HU" smtClean="0"/>
              <a:t>2025. 12. 08.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0B143F8-9F9C-4FB2-B3E6-6F524846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30AAF6-2650-4DA0-AD67-E5586061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11715-59D1-40DD-8AAE-317E019CE7F0}" type="slidenum">
              <a:rPr lang="hu-HU" smtClean="0"/>
              <a:t>‹#›</a:t>
            </a:fld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44CFE4E-AEA6-4269-B948-D2093E081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09" y="3962267"/>
            <a:ext cx="2890981" cy="27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0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92C2BE-1513-40B5-8251-EB103A72C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91" y="1293091"/>
            <a:ext cx="11333018" cy="5347855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8" name="Cím 7">
            <a:extLst>
              <a:ext uri="{FF2B5EF4-FFF2-40B4-BE49-F238E27FC236}">
                <a16:creationId xmlns:a16="http://schemas.microsoft.com/office/drawing/2014/main" id="{BBAF257B-3A90-4AFB-8C83-B33CDC13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11" name="Dia számának helye 10">
            <a:extLst>
              <a:ext uri="{FF2B5EF4-FFF2-40B4-BE49-F238E27FC236}">
                <a16:creationId xmlns:a16="http://schemas.microsoft.com/office/drawing/2014/main" id="{ABC2E5CC-FA4E-4EB4-81BC-80E438B6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4926" y="136525"/>
            <a:ext cx="737802" cy="761709"/>
          </a:xfrm>
        </p:spPr>
        <p:txBody>
          <a:bodyPr/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9011715-59D1-40DD-8AAE-317E019CE7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60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09645-8530-480B-803B-AAC6ED8D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009E4E-CCC9-405B-9805-A052D304A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A991613-3FC4-4BF7-9832-75C36CCF5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8" name="Dia számának helye 10">
            <a:extLst>
              <a:ext uri="{FF2B5EF4-FFF2-40B4-BE49-F238E27FC236}">
                <a16:creationId xmlns:a16="http://schemas.microsoft.com/office/drawing/2014/main" id="{184D8712-29F8-4BCC-BFF6-E86B5AB60D76}"/>
              </a:ext>
            </a:extLst>
          </p:cNvPr>
          <p:cNvSpPr txBox="1">
            <a:spLocks/>
          </p:cNvSpPr>
          <p:nvPr/>
        </p:nvSpPr>
        <p:spPr>
          <a:xfrm>
            <a:off x="11384926" y="136525"/>
            <a:ext cx="737802" cy="7617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914400" rtl="0" eaLnBrk="1" latinLnBrk="0" hangingPunct="1">
              <a:defRPr sz="3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0DFF13-7FF9-4B30-935B-8AC23D079764}" type="slidenum">
              <a:rPr lang="hu-HU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‹#›</a:t>
            </a:fld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9FA8958-1B2D-44F0-B8FE-EAB1F5CB7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6" y="21359"/>
            <a:ext cx="1049326" cy="10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5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11C74E-8144-67AE-BDF7-C35142517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743C0F-7D4E-D708-4A24-B9922902A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98FA9B-6813-3763-96D3-DD4527E6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2236-6A8B-4ABA-AE16-A568D979D887}" type="datetimeFigureOut">
              <a:rPr lang="hu-HU" smtClean="0"/>
              <a:t>2025. 12. 08.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ACBDE6B-202C-2EE6-B003-F262CE0DB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5B56BC2-F349-C5FF-CCC8-F03304AD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11715-59D1-40DD-8AAE-317E019CE7F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167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DFB6433-E6E4-434C-9312-BC83690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8058150" cy="76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E7DA3B-ACAC-4B93-9086-ECC59D202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F303B97-CDD2-45A7-8BF3-03EF13275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82236-6A8B-4ABA-AE16-A568D979D887}" type="datetimeFigureOut">
              <a:rPr lang="hu-HU" smtClean="0"/>
              <a:t>2025. 12. 08.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6AF428-14EA-4FC2-BAED-085EBC4C3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0256E8-A0AD-4E45-BCB9-3A93CD6F8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11715-59D1-40DD-8AAE-317E019CE7F0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B02FFD1-E6F0-4EB9-9AE2-A9E41DF4357B}"/>
              </a:ext>
            </a:extLst>
          </p:cNvPr>
          <p:cNvSpPr/>
          <p:nvPr/>
        </p:nvSpPr>
        <p:spPr>
          <a:xfrm>
            <a:off x="0" y="1043709"/>
            <a:ext cx="12192000" cy="110836"/>
          </a:xfrm>
          <a:prstGeom prst="rect">
            <a:avLst/>
          </a:prstGeom>
          <a:solidFill>
            <a:srgbClr val="88C030"/>
          </a:solidFill>
          <a:ln>
            <a:solidFill>
              <a:srgbClr val="2C3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25C686"/>
              </a:solidFill>
            </a:endParaRPr>
          </a:p>
        </p:txBody>
      </p:sp>
      <p:pic>
        <p:nvPicPr>
          <p:cNvPr id="9" name="Kép 8" descr="A képen szimbólum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7962993-C73B-3A92-3E23-BF852ABD4B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236" y="53975"/>
            <a:ext cx="978189" cy="975567"/>
          </a:xfrm>
          <a:prstGeom prst="rect">
            <a:avLst/>
          </a:prstGeom>
        </p:spPr>
      </p:pic>
      <p:pic>
        <p:nvPicPr>
          <p:cNvPr id="1026" name="Picture 2" descr="Medikabazaar - Medical Supplies">
            <a:extLst>
              <a:ext uri="{FF2B5EF4-FFF2-40B4-BE49-F238E27FC236}">
                <a16:creationId xmlns:a16="http://schemas.microsoft.com/office/drawing/2014/main" id="{C4A1A93A-2F97-7D12-F730-7F9B8DC445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50" y="78075"/>
            <a:ext cx="978189" cy="9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 descr="A képen képernyőkép, Grafi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C26F059-9299-8979-504C-3F97B549D5E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82" y="310342"/>
            <a:ext cx="1242554" cy="3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badi ExtraLight" panose="020F0502020204030204" pitchFamily="34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Light" panose="020B0204020104020204" pitchFamily="34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Light" panose="020B0204020104020204" pitchFamily="34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Light" panose="020B0204020104020204" pitchFamily="34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Light" panose="020B0204020104020204" pitchFamily="34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Light" panose="020B0204020104020204" pitchFamily="34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ad.onshape.com/signi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erteszDomokos/robotcar-worksho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kerteszdomokos@gmail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89CADA-F8EF-8CAF-2F20-89200B9B0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6310"/>
            <a:ext cx="9144000" cy="1320800"/>
          </a:xfrm>
        </p:spPr>
        <p:txBody>
          <a:bodyPr/>
          <a:lstStyle/>
          <a:p>
            <a:r>
              <a:rPr lang="en-US" noProof="0" dirty="0"/>
              <a:t>Robot car workshop</a:t>
            </a:r>
          </a:p>
        </p:txBody>
      </p:sp>
      <p:pic>
        <p:nvPicPr>
          <p:cNvPr id="4" name="Kép 3" descr="A képen szimbólum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C318325-0566-319A-2B45-90C6D69C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42" y="5158790"/>
            <a:ext cx="1703777" cy="1699210"/>
          </a:xfrm>
          <a:prstGeom prst="rect">
            <a:avLst/>
          </a:prstGeom>
        </p:spPr>
      </p:pic>
      <p:pic>
        <p:nvPicPr>
          <p:cNvPr id="5" name="Picture 2" descr="Medikabazaar - Medical Supplies">
            <a:extLst>
              <a:ext uri="{FF2B5EF4-FFF2-40B4-BE49-F238E27FC236}">
                <a16:creationId xmlns:a16="http://schemas.microsoft.com/office/drawing/2014/main" id="{94B397E0-5199-E56F-0FB5-A3A615C4E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42" y="5334632"/>
            <a:ext cx="1703777" cy="17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seeQ | LinkedIn">
            <a:extLst>
              <a:ext uri="{FF2B5EF4-FFF2-40B4-BE49-F238E27FC236}">
                <a16:creationId xmlns:a16="http://schemas.microsoft.com/office/drawing/2014/main" id="{8C4560C9-2056-831A-EF59-7AEF2E00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58" y="5348115"/>
            <a:ext cx="1509885" cy="15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74BCE962-5F2D-1D0F-4DA2-B81043BD844A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  <a:solidFill>
            <a:srgbClr val="F3F0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ACDB30DA-ED25-91EC-0926-E8A2A65CCFB8}"/>
              </a:ext>
            </a:extLst>
          </p:cNvPr>
          <p:cNvSpPr txBox="1">
            <a:spLocks/>
          </p:cNvSpPr>
          <p:nvPr/>
        </p:nvSpPr>
        <p:spPr>
          <a:xfrm>
            <a:off x="-7476" y="6322011"/>
            <a:ext cx="3392603" cy="5359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Abadi ExtraLight" panose="020F0502020204030204" pitchFamily="34" charset="-18"/>
                <a:ea typeface="+mj-ea"/>
                <a:cs typeface="+mj-cs"/>
              </a:defRPr>
            </a:lvl1pPr>
          </a:lstStyle>
          <a:p>
            <a:pPr algn="l"/>
            <a:r>
              <a:rPr lang="en-US" noProof="0" dirty="0"/>
              <a:t>by Domokos Kertész</a:t>
            </a:r>
          </a:p>
        </p:txBody>
      </p:sp>
      <p:pic>
        <p:nvPicPr>
          <p:cNvPr id="10" name="Kép 9" descr="A képen Elektromos vezetékek, elektronika, Elektrontechnika, Autóalkatré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C48EE649-8C23-7095-5784-9BF7D720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281" y="2421759"/>
            <a:ext cx="3393438" cy="25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D3A65-3EF8-4C67-65BD-AE35606F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5C1060E-6EEC-F4A6-A6FC-40D8BA6C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Arduino nano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2E0DD59-1307-F655-A19A-60C34BC6C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Pinouts </a:t>
            </a:r>
          </a:p>
        </p:txBody>
      </p:sp>
      <p:pic>
        <p:nvPicPr>
          <p:cNvPr id="6146" name="Picture 2" descr="Arduino Nano Pinout Reference - Last Minute Engineers">
            <a:extLst>
              <a:ext uri="{FF2B5EF4-FFF2-40B4-BE49-F238E27FC236}">
                <a16:creationId xmlns:a16="http://schemas.microsoft.com/office/drawing/2014/main" id="{F3B223B0-E267-F481-E010-54DE0EBE4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5"/>
          <a:stretch>
            <a:fillRect/>
          </a:stretch>
        </p:blipFill>
        <p:spPr bwMode="auto">
          <a:xfrm>
            <a:off x="5293360" y="1191441"/>
            <a:ext cx="6807200" cy="56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457D3635-181F-AD5E-9663-6208A5FAC7D9}"/>
              </a:ext>
            </a:extLst>
          </p:cNvPr>
          <p:cNvSpPr/>
          <p:nvPr/>
        </p:nvSpPr>
        <p:spPr>
          <a:xfrm>
            <a:off x="10119360" y="1381760"/>
            <a:ext cx="335280" cy="62992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B278868-6094-6622-76C4-4528C3C65C3E}"/>
              </a:ext>
            </a:extLst>
          </p:cNvPr>
          <p:cNvSpPr txBox="1"/>
          <p:nvPr/>
        </p:nvSpPr>
        <p:spPr>
          <a:xfrm>
            <a:off x="9845040" y="1146269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PWM</a:t>
            </a:r>
          </a:p>
        </p:txBody>
      </p:sp>
      <p:sp>
        <p:nvSpPr>
          <p:cNvPr id="8" name="Nyíl: lefelé mutató 7">
            <a:extLst>
              <a:ext uri="{FF2B5EF4-FFF2-40B4-BE49-F238E27FC236}">
                <a16:creationId xmlns:a16="http://schemas.microsoft.com/office/drawing/2014/main" id="{314E58C4-4B19-0808-EFE5-443FB9919672}"/>
              </a:ext>
            </a:extLst>
          </p:cNvPr>
          <p:cNvSpPr/>
          <p:nvPr/>
        </p:nvSpPr>
        <p:spPr>
          <a:xfrm>
            <a:off x="5928360" y="1507666"/>
            <a:ext cx="335280" cy="101201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0DD9D1D-0A50-5579-E022-459C13903459}"/>
              </a:ext>
            </a:extLst>
          </p:cNvPr>
          <p:cNvSpPr txBox="1"/>
          <p:nvPr/>
        </p:nvSpPr>
        <p:spPr>
          <a:xfrm>
            <a:off x="5473700" y="1138334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Analog IN</a:t>
            </a:r>
          </a:p>
        </p:txBody>
      </p:sp>
    </p:spTree>
    <p:extLst>
      <p:ext uri="{BB962C8B-B14F-4D97-AF65-F5344CB8AC3E}">
        <p14:creationId xmlns:p14="http://schemas.microsoft.com/office/powerpoint/2010/main" val="1409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E4E10A4-8229-A690-716F-49B12EE36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Interface for programming</a:t>
            </a:r>
          </a:p>
          <a:p>
            <a:pPr lvl="1"/>
            <a:r>
              <a:rPr lang="en-US" noProof="0" dirty="0"/>
              <a:t>Lightweight IDE</a:t>
            </a:r>
          </a:p>
          <a:p>
            <a:pPr lvl="1"/>
            <a:r>
              <a:rPr lang="en-US" noProof="0" dirty="0"/>
              <a:t>Build system</a:t>
            </a:r>
          </a:p>
          <a:p>
            <a:pPr lvl="1"/>
            <a:r>
              <a:rPr lang="en-US" noProof="0" dirty="0"/>
              <a:t>Upload system</a:t>
            </a:r>
          </a:p>
          <a:p>
            <a:r>
              <a:rPr lang="en-US" noProof="0" dirty="0"/>
              <a:t>Different hardware different architecture</a:t>
            </a:r>
          </a:p>
          <a:p>
            <a:pPr lvl="1"/>
            <a:r>
              <a:rPr lang="en-US" noProof="0" dirty="0"/>
              <a:t>arm-</a:t>
            </a:r>
            <a:r>
              <a:rPr lang="en-US" noProof="0" dirty="0" err="1"/>
              <a:t>gcc</a:t>
            </a:r>
            <a:r>
              <a:rPr lang="en-US" noProof="0" dirty="0"/>
              <a:t>, </a:t>
            </a:r>
            <a:r>
              <a:rPr lang="en-US" noProof="0" dirty="0" err="1"/>
              <a:t>avr-gcc</a:t>
            </a:r>
            <a:endParaRPr lang="en-US" noProof="0" dirty="0"/>
          </a:p>
          <a:p>
            <a:r>
              <a:rPr lang="en-US" noProof="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#include &lt;</a:t>
            </a:r>
            <a:r>
              <a:rPr lang="en-US" noProof="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Arduino.h</a:t>
            </a:r>
            <a:r>
              <a:rPr lang="en-US" noProof="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&gt;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D5B87A-5E66-EB49-F8EC-F80474BA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Interface – Arduino IDE</a:t>
            </a:r>
          </a:p>
        </p:txBody>
      </p:sp>
    </p:spTree>
    <p:extLst>
      <p:ext uri="{BB962C8B-B14F-4D97-AF65-F5344CB8AC3E}">
        <p14:creationId xmlns:p14="http://schemas.microsoft.com/office/powerpoint/2010/main" val="7896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00993BC-9854-F7F5-6123-6B6345D3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Async communication protocols</a:t>
            </a:r>
          </a:p>
        </p:txBody>
      </p:sp>
      <p:pic>
        <p:nvPicPr>
          <p:cNvPr id="12290" name="Picture 2" descr="Asynchronous Communication">
            <a:extLst>
              <a:ext uri="{FF2B5EF4-FFF2-40B4-BE49-F238E27FC236}">
                <a16:creationId xmlns:a16="http://schemas.microsoft.com/office/drawing/2014/main" id="{00775042-2A69-AE4D-8F7F-25428E82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1433250"/>
            <a:ext cx="10982960" cy="51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48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1F2CD82-D214-7EE4-6A67-AA9A6F1B7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Interface – serial communication</a:t>
            </a:r>
          </a:p>
        </p:txBody>
      </p:sp>
      <p:pic>
        <p:nvPicPr>
          <p:cNvPr id="13314" name="Picture 2" descr="What is the UART communication protocol - Soldered Electronics">
            <a:extLst>
              <a:ext uri="{FF2B5EF4-FFF2-40B4-BE49-F238E27FC236}">
                <a16:creationId xmlns:a16="http://schemas.microsoft.com/office/drawing/2014/main" id="{8E9A39CE-7947-990A-FCDA-911E2E4C04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84" y="1293813"/>
            <a:ext cx="11317633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ART">
            <a:extLst>
              <a:ext uri="{FF2B5EF4-FFF2-40B4-BE49-F238E27FC236}">
                <a16:creationId xmlns:a16="http://schemas.microsoft.com/office/drawing/2014/main" id="{D041E1F3-EDE6-79C6-193D-6012C8F4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6787"/>
            <a:ext cx="12192000" cy="33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1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46A60BA-B306-86FC-0697-C5183CF6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We can’t do analog</a:t>
            </a:r>
          </a:p>
          <a:p>
            <a:r>
              <a:rPr lang="en-US" noProof="0" dirty="0"/>
              <a:t>Let’s fake it!</a:t>
            </a:r>
          </a:p>
          <a:p>
            <a:r>
              <a:rPr lang="en-US" noProof="0" dirty="0"/>
              <a:t>(motors can’t take it)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2E444B9-E01A-9611-62C6-6CC0C05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PWM – pulse width modulation</a:t>
            </a:r>
          </a:p>
        </p:txBody>
      </p:sp>
      <p:pic>
        <p:nvPicPr>
          <p:cNvPr id="14338" name="Picture 2" descr="What is PWM: Pulse Width Modulation">
            <a:extLst>
              <a:ext uri="{FF2B5EF4-FFF2-40B4-BE49-F238E27FC236}">
                <a16:creationId xmlns:a16="http://schemas.microsoft.com/office/drawing/2014/main" id="{8B9BD048-F05F-779F-112C-C4A7BD7D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16" y="1209040"/>
            <a:ext cx="7051184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AE10A34-190B-42D5-B788-8B4004C9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Motor controller</a:t>
            </a:r>
          </a:p>
        </p:txBody>
      </p:sp>
      <p:pic>
        <p:nvPicPr>
          <p:cNvPr id="16386" name="Picture 2" descr="x-croot/L298N-XCR: Servo-style dual motor control for L298N with…">
            <a:extLst>
              <a:ext uri="{FF2B5EF4-FFF2-40B4-BE49-F238E27FC236}">
                <a16:creationId xmlns:a16="http://schemas.microsoft.com/office/drawing/2014/main" id="{DB92DB4D-90BB-FF5A-903A-F0F4D979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" y="1156236"/>
            <a:ext cx="10068560" cy="556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5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012926E-904D-CC2F-72C2-E9842308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Microservo</a:t>
            </a:r>
            <a:r>
              <a:rPr lang="en-US" noProof="0" dirty="0"/>
              <a:t> motor</a:t>
            </a:r>
          </a:p>
        </p:txBody>
      </p:sp>
      <p:sp>
        <p:nvSpPr>
          <p:cNvPr id="4" name="AutoShape 2" descr="How to control Servo motor with Arduino and how they work – Circuit Schools">
            <a:extLst>
              <a:ext uri="{FF2B5EF4-FFF2-40B4-BE49-F238E27FC236}">
                <a16:creationId xmlns:a16="http://schemas.microsoft.com/office/drawing/2014/main" id="{9D2C2D0F-9156-6FF0-B267-3D75B7BA01D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Angle</a:t>
            </a:r>
          </a:p>
          <a:p>
            <a:r>
              <a:rPr lang="en-US" noProof="0" dirty="0"/>
              <a:t>PWM</a:t>
            </a:r>
          </a:p>
          <a:p>
            <a:endParaRPr lang="en-US" noProof="0" dirty="0"/>
          </a:p>
        </p:txBody>
      </p:sp>
      <p:pic>
        <p:nvPicPr>
          <p:cNvPr id="17414" name="Picture 6" descr="Lab 21: Servo motor control | Embedded Lab">
            <a:extLst>
              <a:ext uri="{FF2B5EF4-FFF2-40B4-BE49-F238E27FC236}">
                <a16:creationId xmlns:a16="http://schemas.microsoft.com/office/drawing/2014/main" id="{1678A831-8EED-35CA-F75F-B61BC7AA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40" y="2621398"/>
            <a:ext cx="6906460" cy="423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9555B6F-FD0A-7FAA-1F02-1ACA4626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Breadboard</a:t>
            </a:r>
          </a:p>
        </p:txBody>
      </p:sp>
      <p:pic>
        <p:nvPicPr>
          <p:cNvPr id="10242" name="Picture 2" descr="Wiring Up Your First Components with a Breadboard">
            <a:extLst>
              <a:ext uri="{FF2B5EF4-FFF2-40B4-BE49-F238E27FC236}">
                <a16:creationId xmlns:a16="http://schemas.microsoft.com/office/drawing/2014/main" id="{66AAE7AC-185A-8104-6CBA-243DA02D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40815"/>
            <a:ext cx="120015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2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F0F2B09-FE1D-9017-F570-A3249F5A3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Variable (has a type and a value)</a:t>
            </a:r>
          </a:p>
          <a:p>
            <a:r>
              <a:rPr lang="en-US" noProof="0" dirty="0"/>
              <a:t>Function (has input(s) and output(s))</a:t>
            </a:r>
          </a:p>
          <a:p>
            <a:r>
              <a:rPr lang="en-US" noProof="0" dirty="0"/>
              <a:t>Syntax</a:t>
            </a:r>
          </a:p>
          <a:p>
            <a:pPr lvl="1"/>
            <a:r>
              <a:rPr lang="en-US" noProof="0" dirty="0"/>
              <a:t>close everything [{(</a:t>
            </a:r>
          </a:p>
          <a:p>
            <a:pPr lvl="1"/>
            <a:r>
              <a:rPr lang="en-US" noProof="0" dirty="0"/>
              <a:t>; after every line</a:t>
            </a:r>
          </a:p>
          <a:p>
            <a:pPr lvl="1"/>
            <a:r>
              <a:rPr lang="en-US" noProof="0" dirty="0"/>
              <a:t>Space      doesn’t          matter (if it’s not inside a word)</a:t>
            </a:r>
          </a:p>
          <a:p>
            <a:endParaRPr lang="en-US" noProof="0" dirty="0"/>
          </a:p>
          <a:p>
            <a:r>
              <a:rPr lang="en-US" noProof="0" dirty="0"/>
              <a:t>Neither enter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2F47F6B-8036-6635-734E-9049C7AC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Programming basics</a:t>
            </a:r>
          </a:p>
        </p:txBody>
      </p:sp>
    </p:spTree>
    <p:extLst>
      <p:ext uri="{BB962C8B-B14F-4D97-AF65-F5344CB8AC3E}">
        <p14:creationId xmlns:p14="http://schemas.microsoft.com/office/powerpoint/2010/main" val="20334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34DB392-89D1-4484-907D-8CCEC55CD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void setup() – once on every start</a:t>
            </a:r>
          </a:p>
          <a:p>
            <a:r>
              <a:rPr lang="en-US" noProof="0" dirty="0"/>
              <a:t>void loop() – runs constantly</a:t>
            </a:r>
          </a:p>
          <a:p>
            <a:r>
              <a:rPr lang="en-US" noProof="0" dirty="0"/>
              <a:t>delay([waiting in </a:t>
            </a:r>
            <a:r>
              <a:rPr lang="en-US" noProof="0" dirty="0" err="1"/>
              <a:t>ms</a:t>
            </a:r>
            <a:r>
              <a:rPr lang="en-US" noProof="0" dirty="0"/>
              <a:t>]) – waits till the parameter</a:t>
            </a:r>
          </a:p>
          <a:p>
            <a:r>
              <a:rPr lang="en-US" noProof="0" dirty="0" err="1"/>
              <a:t>pinMode</a:t>
            </a:r>
            <a:r>
              <a:rPr lang="en-US" noProof="0" dirty="0"/>
              <a:t>(pin, OUTPUT/INPUT) – sets a pin in/output</a:t>
            </a:r>
          </a:p>
          <a:p>
            <a:r>
              <a:rPr lang="en-US" noProof="0" dirty="0" err="1"/>
              <a:t>digitalWrite</a:t>
            </a:r>
            <a:r>
              <a:rPr lang="en-US" noProof="0" dirty="0"/>
              <a:t>(pin, 1/0) – turns in or out a pin</a:t>
            </a:r>
          </a:p>
          <a:p>
            <a:r>
              <a:rPr lang="en-US" noProof="0" dirty="0" err="1"/>
              <a:t>analogWrite</a:t>
            </a:r>
            <a:r>
              <a:rPr lang="en-US" noProof="0" dirty="0"/>
              <a:t>(pin,0-255) – writes a PWM signal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3296A19-C74E-86B9-8992-733EBDD4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Arduino functions</a:t>
            </a:r>
          </a:p>
        </p:txBody>
      </p:sp>
    </p:spTree>
    <p:extLst>
      <p:ext uri="{BB962C8B-B14F-4D97-AF65-F5344CB8AC3E}">
        <p14:creationId xmlns:p14="http://schemas.microsoft.com/office/powerpoint/2010/main" val="30442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1AA9055-3C87-4301-798E-9EDC3B8D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Understand the basics</a:t>
            </a:r>
          </a:p>
          <a:p>
            <a:r>
              <a:rPr lang="en-US" noProof="0" dirty="0"/>
              <a:t>Move</a:t>
            </a:r>
          </a:p>
          <a:p>
            <a:r>
              <a:rPr lang="en-US" noProof="0" dirty="0"/>
              <a:t>Avoid crash</a:t>
            </a:r>
          </a:p>
          <a:p>
            <a:r>
              <a:rPr lang="en-US" noProof="0" dirty="0"/>
              <a:t>Create custom stuff with the car</a:t>
            </a:r>
          </a:p>
          <a:p>
            <a:r>
              <a:rPr lang="en-US" noProof="0" dirty="0"/>
              <a:t>Tools for more building</a:t>
            </a:r>
          </a:p>
          <a:p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5C5F048-F8A8-047D-9321-2C5996A2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881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CC16-450C-1AB5-1909-070A752DB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A5327A-9A58-7916-DB6B-1FB75B92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We can’t do analog</a:t>
            </a:r>
          </a:p>
          <a:p>
            <a:r>
              <a:rPr lang="en-US" noProof="0" dirty="0"/>
              <a:t>Let’s fake it!</a:t>
            </a:r>
          </a:p>
          <a:p>
            <a:r>
              <a:rPr lang="en-US" noProof="0" dirty="0"/>
              <a:t>(motors can’t take it)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9C3F310-68D9-CD64-2525-E725D204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PWM – pulse width modulation</a:t>
            </a:r>
          </a:p>
        </p:txBody>
      </p:sp>
      <p:pic>
        <p:nvPicPr>
          <p:cNvPr id="14338" name="Picture 2" descr="What is PWM: Pulse Width Modulation">
            <a:extLst>
              <a:ext uri="{FF2B5EF4-FFF2-40B4-BE49-F238E27FC236}">
                <a16:creationId xmlns:a16="http://schemas.microsoft.com/office/drawing/2014/main" id="{1A937FF1-FC89-AA40-EEAB-DACDE8E3C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16" y="1209040"/>
            <a:ext cx="7051184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rduino Nano - LED | Arduino Nano Tutorial">
            <a:extLst>
              <a:ext uri="{FF2B5EF4-FFF2-40B4-BE49-F238E27FC236}">
                <a16:creationId xmlns:a16="http://schemas.microsoft.com/office/drawing/2014/main" id="{3CE6BB51-A139-6845-09D7-1851AA72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25407"/>
            <a:ext cx="7091679" cy="55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1D29BC64-0CB6-12D6-286A-46568EB7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First code – blink a LED</a:t>
            </a:r>
          </a:p>
        </p:txBody>
      </p:sp>
      <p:sp>
        <p:nvSpPr>
          <p:cNvPr id="4" name="Nyíl: lefelé mutató 3">
            <a:extLst>
              <a:ext uri="{FF2B5EF4-FFF2-40B4-BE49-F238E27FC236}">
                <a16:creationId xmlns:a16="http://schemas.microsoft.com/office/drawing/2014/main" id="{56F4B814-5A97-3071-28F0-CCD9DC045D8C}"/>
              </a:ext>
            </a:extLst>
          </p:cNvPr>
          <p:cNvSpPr/>
          <p:nvPr/>
        </p:nvSpPr>
        <p:spPr>
          <a:xfrm rot="3595532">
            <a:off x="7504805" y="2607020"/>
            <a:ext cx="609600" cy="321251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4A485DE7-A7A7-613A-3766-9D28BC96D8AD}"/>
              </a:ext>
            </a:extLst>
          </p:cNvPr>
          <p:cNvSpPr/>
          <p:nvPr/>
        </p:nvSpPr>
        <p:spPr>
          <a:xfrm>
            <a:off x="1259840" y="1330960"/>
            <a:ext cx="4389120" cy="24587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6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A544AAC-3DD8-5853-1E59-68148100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Make the wiring!</a:t>
            </a:r>
          </a:p>
        </p:txBody>
      </p:sp>
      <p:sp>
        <p:nvSpPr>
          <p:cNvPr id="4" name="Cím 2">
            <a:extLst>
              <a:ext uri="{FF2B5EF4-FFF2-40B4-BE49-F238E27FC236}">
                <a16:creationId xmlns:a16="http://schemas.microsoft.com/office/drawing/2014/main" id="{7F575B79-D85D-A9BD-DB1A-ECD1D144F454}"/>
              </a:ext>
            </a:extLst>
          </p:cNvPr>
          <p:cNvSpPr txBox="1">
            <a:spLocks/>
          </p:cNvSpPr>
          <p:nvPr/>
        </p:nvSpPr>
        <p:spPr>
          <a:xfrm>
            <a:off x="81280" y="1381760"/>
            <a:ext cx="12110720" cy="316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badi ExtraLight" panose="020F0502020204030204" pitchFamily="34" charset="-18"/>
                <a:ea typeface="+mj-ea"/>
                <a:cs typeface="+mj-cs"/>
              </a:defRPr>
            </a:lvl1pPr>
          </a:lstStyle>
          <a:p>
            <a:pPr algn="ctr"/>
            <a:r>
              <a:rPr lang="en-US" noProof="0" dirty="0">
                <a:solidFill>
                  <a:srgbClr val="C00000"/>
                </a:solidFill>
              </a:rPr>
              <a:t>Do not connect </a:t>
            </a:r>
            <a:r>
              <a:rPr lang="en-US" noProof="0" dirty="0"/>
              <a:t>– and +</a:t>
            </a:r>
          </a:p>
          <a:p>
            <a:pPr algn="ctr"/>
            <a:r>
              <a:rPr lang="en-US" noProof="0" dirty="0"/>
              <a:t>GND and 5v</a:t>
            </a:r>
          </a:p>
          <a:p>
            <a:pPr algn="ctr"/>
            <a:r>
              <a:rPr lang="en-US" noProof="0" dirty="0"/>
              <a:t>GND and 3v3</a:t>
            </a:r>
          </a:p>
          <a:p>
            <a:pPr algn="ctr"/>
            <a:r>
              <a:rPr lang="en-US" noProof="0" dirty="0"/>
              <a:t>GND and VIN</a:t>
            </a:r>
          </a:p>
          <a:p>
            <a:pPr algn="ctr"/>
            <a:r>
              <a:rPr lang="en-US" noProof="0" dirty="0"/>
              <a:t>OR</a:t>
            </a:r>
          </a:p>
        </p:txBody>
      </p:sp>
      <p:pic>
        <p:nvPicPr>
          <p:cNvPr id="11266" name="Picture 2" descr="305,400+ White Smoke Stock Photos, Pictures &amp; Royalty-Free ...">
            <a:extLst>
              <a:ext uri="{FF2B5EF4-FFF2-40B4-BE49-F238E27FC236}">
                <a16:creationId xmlns:a16="http://schemas.microsoft.com/office/drawing/2014/main" id="{C58C3BE1-EF2A-0920-A5F3-FBBA27D9B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0" y="4406265"/>
            <a:ext cx="2315210" cy="23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7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3834-09D2-9040-2B5D-83480464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3003D3-D5AC-2298-FB17-B4C082C0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Wire up!</a:t>
            </a:r>
          </a:p>
        </p:txBody>
      </p:sp>
      <p:pic>
        <p:nvPicPr>
          <p:cNvPr id="5" name="Kép 4" descr="A képen elektronika, szöveg, Elektrontechnika, áramkö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E215B5A-3000-261A-0A2F-C291D152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26" y="1"/>
            <a:ext cx="8661634" cy="6858000"/>
          </a:xfrm>
          <a:prstGeom prst="rect">
            <a:avLst/>
          </a:prstGeom>
        </p:spPr>
      </p:pic>
      <p:pic>
        <p:nvPicPr>
          <p:cNvPr id="7" name="Kép 6" descr="A képen szöveg, képernyőkép, menü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33A103C-A07D-175F-181B-2E0BAFCD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6" y="41408"/>
            <a:ext cx="2997200" cy="67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1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AD9F017-802F-ED6C-1886-31C05B45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BE72A2C-4F96-98E7-3675-838C5E58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Kép 6" descr="A képen szöveg, diagram, képernyőkép, Terv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23BFDCB-4C65-A3F4-8EE0-F2779AC2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795" y="-23166"/>
            <a:ext cx="12754553" cy="7155486"/>
          </a:xfrm>
          <a:prstGeom prst="rect">
            <a:avLst/>
          </a:prstGeom>
        </p:spPr>
      </p:pic>
      <p:pic>
        <p:nvPicPr>
          <p:cNvPr id="8" name="Kép 7" descr="A képen szöveg, képernyőkép, menü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71F5C70-9D6B-D010-F0AF-2155344D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516" y="41408"/>
            <a:ext cx="2997200" cy="67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90E6-5A68-DD4B-B36B-97D6E44E3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584F309-9B56-C88E-77C4-A61C130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Connect to a PWM pin (and + &amp; -)</a:t>
            </a:r>
          </a:p>
          <a:p>
            <a:r>
              <a:rPr lang="en-US" noProof="0" dirty="0"/>
              <a:t># include &lt;</a:t>
            </a:r>
            <a:r>
              <a:rPr lang="en-US" noProof="0" dirty="0" err="1"/>
              <a:t>Servo.h</a:t>
            </a:r>
            <a:r>
              <a:rPr lang="en-US" noProof="0" dirty="0"/>
              <a:t>&gt;</a:t>
            </a:r>
          </a:p>
          <a:p>
            <a:r>
              <a:rPr lang="en-US" noProof="0" dirty="0"/>
              <a:t>Servo </a:t>
            </a:r>
            <a:r>
              <a:rPr lang="en-US" noProof="0" dirty="0" err="1"/>
              <a:t>myServo</a:t>
            </a:r>
            <a:r>
              <a:rPr lang="en-US" noProof="0" dirty="0"/>
              <a:t>(</a:t>
            </a:r>
            <a:r>
              <a:rPr lang="en-US" noProof="0" dirty="0" err="1"/>
              <a:t>pinNumber</a:t>
            </a:r>
            <a:r>
              <a:rPr lang="en-US" noProof="0" dirty="0"/>
              <a:t>)</a:t>
            </a:r>
          </a:p>
          <a:p>
            <a:r>
              <a:rPr lang="en-US" noProof="0" dirty="0" err="1"/>
              <a:t>myServo.write</a:t>
            </a:r>
            <a:r>
              <a:rPr lang="en-US" noProof="0" dirty="0"/>
              <a:t>(angle)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116A1FA-A308-7DFD-EE16-373B04A6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Servo functions</a:t>
            </a:r>
          </a:p>
        </p:txBody>
      </p:sp>
      <p:pic>
        <p:nvPicPr>
          <p:cNvPr id="24578" name="Picture 2" descr="The Knob Circuit.">
            <a:extLst>
              <a:ext uri="{FF2B5EF4-FFF2-40B4-BE49-F238E27FC236}">
                <a16:creationId xmlns:a16="http://schemas.microsoft.com/office/drawing/2014/main" id="{B35F869E-C4C6-5266-2433-10568D264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51" y="2631440"/>
            <a:ext cx="7821954" cy="440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E6DB5-67AF-1163-D9FC-EE41728C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42EF9E81-F994-3A68-0A69-083EA66DF735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  <a:solidFill>
            <a:srgbClr val="F3F0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2E5087-FB8A-CBAD-58B7-7B266F0B8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"/>
            <a:ext cx="9144000" cy="1912790"/>
          </a:xfrm>
        </p:spPr>
        <p:txBody>
          <a:bodyPr>
            <a:normAutofit/>
          </a:bodyPr>
          <a:lstStyle/>
          <a:p>
            <a:r>
              <a:rPr lang="en-US" noProof="0" dirty="0"/>
              <a:t>If we have time…</a:t>
            </a:r>
            <a:br>
              <a:rPr lang="en-US" noProof="0" dirty="0"/>
            </a:br>
            <a:r>
              <a:rPr lang="en-US" sz="4400" noProof="0" dirty="0"/>
              <a:t>Overviews</a:t>
            </a:r>
            <a:endParaRPr lang="en-US" noProof="0" dirty="0"/>
          </a:p>
        </p:txBody>
      </p:sp>
      <p:pic>
        <p:nvPicPr>
          <p:cNvPr id="4" name="Kép 3" descr="A képen szimbólum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1F915A3-063F-ECA4-DF15-5F4340AE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42" y="5158790"/>
            <a:ext cx="1703777" cy="1699210"/>
          </a:xfrm>
          <a:prstGeom prst="rect">
            <a:avLst/>
          </a:prstGeom>
        </p:spPr>
      </p:pic>
      <p:pic>
        <p:nvPicPr>
          <p:cNvPr id="5" name="Picture 2" descr="Medikabazaar - Medical Supplies">
            <a:extLst>
              <a:ext uri="{FF2B5EF4-FFF2-40B4-BE49-F238E27FC236}">
                <a16:creationId xmlns:a16="http://schemas.microsoft.com/office/drawing/2014/main" id="{A119CCFD-72B1-0962-B9D9-19088EB9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42" y="5334632"/>
            <a:ext cx="1703777" cy="17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seeQ | LinkedIn">
            <a:extLst>
              <a:ext uri="{FF2B5EF4-FFF2-40B4-BE49-F238E27FC236}">
                <a16:creationId xmlns:a16="http://schemas.microsoft.com/office/drawing/2014/main" id="{6B482E2B-8F2C-222C-9F57-80B815C6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58" y="5348115"/>
            <a:ext cx="1509885" cy="15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mos vezetékek, elektronika, Elektrontechnika, Autóalkatré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C556CC1-ED48-99AE-019F-5A443CD00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281" y="2421759"/>
            <a:ext cx="3393438" cy="25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5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C47CA25-EB53-C02B-7A4A-4797AADAA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Onshape</a:t>
            </a:r>
            <a:r>
              <a:rPr lang="en-US" noProof="0" dirty="0"/>
              <a:t> -&gt; web-based CAD software</a:t>
            </a:r>
          </a:p>
          <a:p>
            <a:endParaRPr lang="en-US" noProof="0" dirty="0"/>
          </a:p>
          <a:p>
            <a:endParaRPr lang="en-US" noProof="0" dirty="0"/>
          </a:p>
          <a:p>
            <a:pPr marL="0" indent="0" algn="ctr">
              <a:buNone/>
            </a:pPr>
            <a:r>
              <a:rPr lang="en-US" noProof="0" dirty="0">
                <a:hlinkClick r:id="rId2"/>
              </a:rPr>
              <a:t>https://cad.onshape.com/signin</a:t>
            </a:r>
            <a:r>
              <a:rPr lang="en-US" noProof="0" dirty="0"/>
              <a:t>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2C61435-450F-7388-6879-4A19583B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CAD design</a:t>
            </a:r>
          </a:p>
        </p:txBody>
      </p:sp>
    </p:spTree>
    <p:extLst>
      <p:ext uri="{BB962C8B-B14F-4D97-AF65-F5344CB8AC3E}">
        <p14:creationId xmlns:p14="http://schemas.microsoft.com/office/powerpoint/2010/main" val="922942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4046B2C-5C36-E294-4D5E-5BC4A7D73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KiCad</a:t>
            </a:r>
            <a:endParaRPr lang="en-US" noProof="0" dirty="0"/>
          </a:p>
          <a:p>
            <a:r>
              <a:rPr lang="en-US" noProof="0" dirty="0"/>
              <a:t>PCB and circuit design</a:t>
            </a:r>
            <a:endParaRPr lang="hu-HU" noProof="0" dirty="0"/>
          </a:p>
          <a:p>
            <a:endParaRPr lang="hu-HU" dirty="0"/>
          </a:p>
          <a:p>
            <a:r>
              <a:rPr lang="hu-HU" dirty="0" err="1"/>
              <a:t>Schematic</a:t>
            </a:r>
            <a:endParaRPr lang="hu-HU" dirty="0"/>
          </a:p>
          <a:p>
            <a:r>
              <a:rPr lang="hu-HU" noProof="0" dirty="0" err="1"/>
              <a:t>Board</a:t>
            </a:r>
            <a:endParaRPr lang="hu-HU" noProof="0" dirty="0"/>
          </a:p>
          <a:p>
            <a:endParaRPr lang="hu-HU" dirty="0"/>
          </a:p>
          <a:p>
            <a:r>
              <a:rPr lang="hu-HU" noProof="0" dirty="0"/>
              <a:t>PCB </a:t>
            </a:r>
            <a:r>
              <a:rPr lang="hu-HU" noProof="0" dirty="0" err="1"/>
              <a:t>order</a:t>
            </a:r>
            <a:r>
              <a:rPr lang="hu-HU" noProof="0" dirty="0"/>
              <a:t> </a:t>
            </a:r>
            <a:r>
              <a:rPr lang="hu-HU" noProof="0" dirty="0" err="1"/>
              <a:t>from</a:t>
            </a:r>
            <a:r>
              <a:rPr lang="hu-HU" noProof="0" dirty="0"/>
              <a:t> JLCPCB</a:t>
            </a:r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A1C97AE-B735-B234-3CAB-81F4DD72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Electrical design</a:t>
            </a:r>
          </a:p>
        </p:txBody>
      </p:sp>
    </p:spTree>
    <p:extLst>
      <p:ext uri="{BB962C8B-B14F-4D97-AF65-F5344CB8AC3E}">
        <p14:creationId xmlns:p14="http://schemas.microsoft.com/office/powerpoint/2010/main" val="15418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77C797B-FFF8-197B-23F3-31FBAD4A7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noProof="0" dirty="0"/>
              <a:t>WiFi </a:t>
            </a:r>
            <a:r>
              <a:rPr lang="hu-HU" noProof="0" dirty="0" err="1"/>
              <a:t>capable</a:t>
            </a:r>
            <a:r>
              <a:rPr lang="hu-HU" noProof="0" dirty="0"/>
              <a:t> </a:t>
            </a:r>
            <a:r>
              <a:rPr lang="hu-HU" noProof="0" dirty="0" err="1"/>
              <a:t>microcontroller</a:t>
            </a:r>
            <a:endParaRPr lang="hu-HU" noProof="0" dirty="0"/>
          </a:p>
          <a:p>
            <a:r>
              <a:rPr lang="hu-HU" dirty="0"/>
              <a:t>Bluetooth </a:t>
            </a:r>
            <a:r>
              <a:rPr lang="hu-HU" dirty="0" err="1"/>
              <a:t>or</a:t>
            </a:r>
            <a:r>
              <a:rPr lang="hu-HU" dirty="0"/>
              <a:t> WiFi</a:t>
            </a:r>
          </a:p>
          <a:p>
            <a:r>
              <a:rPr lang="hu-HU" dirty="0" err="1"/>
              <a:t>Dev</a:t>
            </a:r>
            <a:r>
              <a:rPr lang="hu-HU" dirty="0"/>
              <a:t> </a:t>
            </a:r>
            <a:r>
              <a:rPr lang="hu-HU" dirty="0" err="1"/>
              <a:t>boards</a:t>
            </a:r>
            <a:endParaRPr lang="hu-HU" dirty="0"/>
          </a:p>
          <a:p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E62B8FE-FD01-E8AA-2999-88FA6D4C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Good to know – ESP </a:t>
            </a:r>
          </a:p>
        </p:txBody>
      </p:sp>
      <p:pic>
        <p:nvPicPr>
          <p:cNvPr id="25602" name="Picture 2" descr="SquadPixel Esp-32 Wifi, Bluetooth, Dual Core Chip Development Board  (ESP-WROOM-32) : Amazon.in: Home &amp; Kitchen">
            <a:extLst>
              <a:ext uri="{FF2B5EF4-FFF2-40B4-BE49-F238E27FC236}">
                <a16:creationId xmlns:a16="http://schemas.microsoft.com/office/drawing/2014/main" id="{D3F16935-1A6F-0F10-103C-6B3E8B6C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99174"/>
            <a:ext cx="6756400" cy="495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8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969_muted">
            <a:hlinkClick r:id="" action="ppaction://media"/>
            <a:extLst>
              <a:ext uri="{FF2B5EF4-FFF2-40B4-BE49-F238E27FC236}">
                <a16:creationId xmlns:a16="http://schemas.microsoft.com/office/drawing/2014/main" id="{461710CA-2BE2-08FB-8733-4A01ADA1B1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880" y="-136146"/>
            <a:ext cx="4693920" cy="8342543"/>
          </a:xfr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073AE1AF-0225-F9E5-A821-2183C70E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730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28A24F2-51E6-A2C8-F3A4-6775C913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noProof="0" dirty="0"/>
              <a:t>COMPUTER</a:t>
            </a:r>
            <a:r>
              <a:rPr lang="hu-HU" dirty="0"/>
              <a:t>,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microcontroller</a:t>
            </a:r>
            <a:endParaRPr lang="hu-HU" dirty="0"/>
          </a:p>
          <a:p>
            <a:r>
              <a:rPr lang="hu-HU" noProof="0" dirty="0"/>
              <a:t>Linux </a:t>
            </a:r>
            <a:r>
              <a:rPr lang="hu-HU" noProof="0" dirty="0" err="1"/>
              <a:t>system</a:t>
            </a:r>
            <a:endParaRPr lang="hu-HU" noProof="0" dirty="0"/>
          </a:p>
          <a:p>
            <a:r>
              <a:rPr lang="hu-HU" dirty="0"/>
              <a:t>GPIO </a:t>
            </a:r>
            <a:r>
              <a:rPr lang="hu-HU" dirty="0" err="1"/>
              <a:t>pins</a:t>
            </a:r>
            <a:endParaRPr lang="hu-HU" dirty="0"/>
          </a:p>
          <a:p>
            <a:r>
              <a:rPr lang="hu-HU" noProof="0" dirty="0" err="1"/>
              <a:t>Complex</a:t>
            </a:r>
            <a:r>
              <a:rPr lang="hu-HU" noProof="0" dirty="0"/>
              <a:t> logi</a:t>
            </a:r>
            <a:r>
              <a:rPr lang="hu-HU" dirty="0"/>
              <a:t>c – </a:t>
            </a:r>
            <a:r>
              <a:rPr lang="hu-HU" dirty="0" err="1"/>
              <a:t>written</a:t>
            </a:r>
            <a:r>
              <a:rPr lang="hu-HU" dirty="0"/>
              <a:t> in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language</a:t>
            </a:r>
            <a:endParaRPr lang="hu-HU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2721718-9097-EE39-5C45-DECF72B0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Good to know – Raspberry pi</a:t>
            </a:r>
          </a:p>
        </p:txBody>
      </p:sp>
      <p:pic>
        <p:nvPicPr>
          <p:cNvPr id="26626" name="Picture 2" descr="Raspberry Pi – Wikipédia">
            <a:extLst>
              <a:ext uri="{FF2B5EF4-FFF2-40B4-BE49-F238E27FC236}">
                <a16:creationId xmlns:a16="http://schemas.microsoft.com/office/drawing/2014/main" id="{A8A3CC98-E33A-2ADC-2E8F-8DD30330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3937674"/>
            <a:ext cx="4962525" cy="29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7A704DE-461E-EB78-391F-77517529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Github</a:t>
            </a:r>
            <a:r>
              <a:rPr lang="en-US" noProof="0" dirty="0"/>
              <a:t> repo</a:t>
            </a:r>
          </a:p>
          <a:p>
            <a:r>
              <a:rPr lang="en-US" noProof="0" dirty="0"/>
              <a:t>BOM – buy </a:t>
            </a:r>
            <a:endParaRPr lang="en-US" noProof="0" dirty="0">
              <a:sym typeface="Wingdings" panose="05000000000000000000" pitchFamily="2" charset="2"/>
            </a:endParaRPr>
          </a:p>
          <a:p>
            <a:r>
              <a:rPr lang="en-US" noProof="0" dirty="0">
                <a:sym typeface="Wingdings" panose="05000000000000000000" pitchFamily="2" charset="2"/>
              </a:rPr>
              <a:t>3D model – print (or make it from wood)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Code!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Buy other stuff and experiment!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E07C7CF-5CD6-DDB4-62A3-74E1822A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build at home?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EE186B6-F889-A317-FE6D-D38F3A09EB4E}"/>
              </a:ext>
            </a:extLst>
          </p:cNvPr>
          <p:cNvSpPr txBox="1"/>
          <p:nvPr/>
        </p:nvSpPr>
        <p:spPr>
          <a:xfrm>
            <a:off x="3045460" y="6456280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dirty="0">
                <a:hlinkClick r:id="rId2"/>
              </a:rPr>
              <a:t>https://github.com/KerteszDomokos/robotcar-workshop</a:t>
            </a:r>
            <a:r>
              <a:rPr lang="hu-HU" dirty="0"/>
              <a:t> </a:t>
            </a:r>
          </a:p>
        </p:txBody>
      </p:sp>
      <p:pic>
        <p:nvPicPr>
          <p:cNvPr id="7" name="Kép 6" descr="A képen minta, tér, pixel, ölté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A43546A-37F3-0D74-F0C3-5CA8C69F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80" y="3484880"/>
            <a:ext cx="3373120" cy="33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83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6C895-FE97-41B4-E8B3-E28CFF70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5207DEA3-1F1F-C84B-4A71-FB62530E526E}"/>
              </a:ext>
            </a:extLst>
          </p:cNvPr>
          <p:cNvSpPr/>
          <p:nvPr/>
        </p:nvSpPr>
        <p:spPr>
          <a:xfrm>
            <a:off x="0" y="0"/>
            <a:ext cx="12192000" cy="1320800"/>
          </a:xfrm>
          <a:prstGeom prst="rect">
            <a:avLst/>
          </a:prstGeom>
          <a:solidFill>
            <a:srgbClr val="F3F0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B55D4C-2275-2773-4DC4-DEF6CB374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"/>
            <a:ext cx="9144000" cy="1912790"/>
          </a:xfrm>
        </p:spPr>
        <p:txBody>
          <a:bodyPr>
            <a:normAutofit/>
          </a:bodyPr>
          <a:lstStyle/>
          <a:p>
            <a:r>
              <a:rPr lang="en-US" noProof="0" dirty="0"/>
              <a:t>Thanks!</a:t>
            </a:r>
            <a:br>
              <a:rPr lang="en-US" noProof="0" dirty="0"/>
            </a:br>
            <a:r>
              <a:rPr lang="en-US" sz="4000" noProof="0" dirty="0"/>
              <a:t>Ask me! </a:t>
            </a:r>
            <a:r>
              <a:rPr lang="en-US" sz="4000" noProof="0" dirty="0">
                <a:hlinkClick r:id="rId2"/>
              </a:rPr>
              <a:t>kerteszdomokos@gmail.com</a:t>
            </a:r>
            <a:r>
              <a:rPr lang="hu-HU" sz="4000" noProof="0" dirty="0"/>
              <a:t> </a:t>
            </a:r>
            <a:endParaRPr lang="en-US" noProof="0" dirty="0"/>
          </a:p>
        </p:txBody>
      </p:sp>
      <p:pic>
        <p:nvPicPr>
          <p:cNvPr id="4" name="Kép 3" descr="A képen szimbólum, embléma, Grafika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45B24ED-83D4-69F3-1EF8-E7DC967D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42" y="5158790"/>
            <a:ext cx="1703777" cy="1699210"/>
          </a:xfrm>
          <a:prstGeom prst="rect">
            <a:avLst/>
          </a:prstGeom>
        </p:spPr>
      </p:pic>
      <p:pic>
        <p:nvPicPr>
          <p:cNvPr id="5" name="Picture 2" descr="Medikabazaar - Medical Supplies">
            <a:extLst>
              <a:ext uri="{FF2B5EF4-FFF2-40B4-BE49-F238E27FC236}">
                <a16:creationId xmlns:a16="http://schemas.microsoft.com/office/drawing/2014/main" id="{34A2B80E-D4E8-9DC7-DD94-4DA81EBA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942" y="5334632"/>
            <a:ext cx="1703777" cy="17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seeQ | LinkedIn">
            <a:extLst>
              <a:ext uri="{FF2B5EF4-FFF2-40B4-BE49-F238E27FC236}">
                <a16:creationId xmlns:a16="http://schemas.microsoft.com/office/drawing/2014/main" id="{6E59DF78-1DC1-3CDA-9AD7-34E16C4A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58" y="5348115"/>
            <a:ext cx="1509885" cy="150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Elektromos vezetékek, elektronika, Elektrontechnika, Autóalkatrés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8E5F1C8-5B8C-8483-FB85-3EE4D42E7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281" y="2421759"/>
            <a:ext cx="3393438" cy="25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9005EE-147B-EDF6-B4A9-DBE31055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– current (amps) – how many flows</a:t>
            </a:r>
          </a:p>
          <a:p>
            <a:r>
              <a:rPr lang="en-US" noProof="0" dirty="0"/>
              <a:t>V – voltage (potential difference) – that’s why it flows</a:t>
            </a:r>
          </a:p>
          <a:p>
            <a:r>
              <a:rPr lang="en-US" noProof="0" dirty="0"/>
              <a:t>R – resistance (ohm Ω) – that’s why it slows</a:t>
            </a:r>
          </a:p>
          <a:p>
            <a:endParaRPr lang="en-US" noProof="0" dirty="0"/>
          </a:p>
          <a:p>
            <a:r>
              <a:rPr lang="en-US" noProof="0" dirty="0"/>
              <a:t>Flow of electrons.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DB4878B-8D2F-EC88-2F57-26A43B44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Electricity</a:t>
            </a:r>
          </a:p>
        </p:txBody>
      </p:sp>
      <p:pic>
        <p:nvPicPr>
          <p:cNvPr id="22530" name="Picture 2" descr="What is Ohm's Law? Explanation, Formula and Solved Example">
            <a:extLst>
              <a:ext uri="{FF2B5EF4-FFF2-40B4-BE49-F238E27FC236}">
                <a16:creationId xmlns:a16="http://schemas.microsoft.com/office/drawing/2014/main" id="{2EA502EF-BA5F-C8A2-6CF1-C69F5C8C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3528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9DEAAF2-1A2B-6D5D-74FA-84AF42474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Resistor</a:t>
            </a:r>
          </a:p>
          <a:p>
            <a:r>
              <a:rPr lang="en-US" noProof="0" dirty="0"/>
              <a:t>Capacitor</a:t>
            </a:r>
          </a:p>
          <a:p>
            <a:r>
              <a:rPr lang="en-US" noProof="0" dirty="0"/>
              <a:t>LED</a:t>
            </a:r>
          </a:p>
          <a:p>
            <a:r>
              <a:rPr lang="en-US" noProof="0" dirty="0"/>
              <a:t>Potentiometer</a:t>
            </a:r>
          </a:p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45DA3C0-0FBB-EC94-1183-A327DA4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Electrical components</a:t>
            </a:r>
          </a:p>
        </p:txBody>
      </p:sp>
      <p:pic>
        <p:nvPicPr>
          <p:cNvPr id="15362" name="Picture 2" descr="3300uF 25V Electrolytic Capacitor -">
            <a:extLst>
              <a:ext uri="{FF2B5EF4-FFF2-40B4-BE49-F238E27FC236}">
                <a16:creationId xmlns:a16="http://schemas.microsoft.com/office/drawing/2014/main" id="{E3C18196-E9E9-EC79-FA60-37DC3380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64" y="3788164"/>
            <a:ext cx="3069836" cy="306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What is a resistor briefly described | Types of resistor">
            <a:extLst>
              <a:ext uri="{FF2B5EF4-FFF2-40B4-BE49-F238E27FC236}">
                <a16:creationId xmlns:a16="http://schemas.microsoft.com/office/drawing/2014/main" id="{735D7347-6D39-1761-EC96-CC906757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94" y="1179079"/>
            <a:ext cx="4939868" cy="26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LED szimbólum magyarázata: Jelentés, változatok és polaritás">
            <a:extLst>
              <a:ext uri="{FF2B5EF4-FFF2-40B4-BE49-F238E27FC236}">
                <a16:creationId xmlns:a16="http://schemas.microsoft.com/office/drawing/2014/main" id="{70506B87-1972-E80E-B433-E7BC0E6B0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15374" name="Picture 14" descr="Complete Guide of LED - Definition, Working Principle, Types">
            <a:extLst>
              <a:ext uri="{FF2B5EF4-FFF2-40B4-BE49-F238E27FC236}">
                <a16:creationId xmlns:a16="http://schemas.microsoft.com/office/drawing/2014/main" id="{C325C580-0FCB-318D-2EA6-8C057ED6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40" y="4010070"/>
            <a:ext cx="5259590" cy="28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ow to attach a Potentiometer to a micro:bit - teachComputing">
            <a:extLst>
              <a:ext uri="{FF2B5EF4-FFF2-40B4-BE49-F238E27FC236}">
                <a16:creationId xmlns:a16="http://schemas.microsoft.com/office/drawing/2014/main" id="{83DF8737-C58D-17CA-579E-2A1872AD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3" y="4031327"/>
            <a:ext cx="3606173" cy="28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46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3488CEC-1F19-EA99-2757-46FF28E5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MCU</a:t>
            </a:r>
          </a:p>
          <a:p>
            <a:pPr lvl="1"/>
            <a:r>
              <a:rPr lang="en-US" noProof="0" dirty="0"/>
              <a:t>Processor cores</a:t>
            </a:r>
          </a:p>
          <a:p>
            <a:pPr lvl="1"/>
            <a:r>
              <a:rPr lang="en-US" noProof="0" dirty="0"/>
              <a:t>Memory </a:t>
            </a:r>
          </a:p>
          <a:p>
            <a:pPr lvl="1"/>
            <a:r>
              <a:rPr lang="en-US" noProof="0" dirty="0"/>
              <a:t>I/O</a:t>
            </a:r>
          </a:p>
          <a:p>
            <a:pPr lvl="1"/>
            <a:r>
              <a:rPr lang="en-US" noProof="0" dirty="0"/>
              <a:t>RAM</a:t>
            </a:r>
          </a:p>
          <a:p>
            <a:r>
              <a:rPr lang="en-US" noProof="0" dirty="0"/>
              <a:t>Embedded applications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5B3DC7E-CC71-F981-FA71-1F9A54C6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 microcontroller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BF7333EC-4BD5-4662-C880-0BD09E33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38" y="1293091"/>
            <a:ext cx="6326823" cy="48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2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E52B1BC-6F0C-31AF-89F4-E9A764A14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Development board</a:t>
            </a:r>
          </a:p>
          <a:p>
            <a:endParaRPr lang="en-US" noProof="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8CAE8EE-99D6-1ED4-3676-FAC6CB90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will we use?</a:t>
            </a: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6F01A932-7A95-1925-CD9E-482A90A71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b="12925"/>
          <a:stretch>
            <a:fillRect/>
          </a:stretch>
        </p:blipFill>
        <p:spPr bwMode="auto">
          <a:xfrm>
            <a:off x="2976880" y="2022670"/>
            <a:ext cx="6238240" cy="4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7FF07B5B-7BC2-9608-3F2D-AA2F2FDFDA10}"/>
              </a:ext>
            </a:extLst>
          </p:cNvPr>
          <p:cNvSpPr/>
          <p:nvPr/>
        </p:nvSpPr>
        <p:spPr>
          <a:xfrm rot="6473070">
            <a:off x="6126444" y="2707881"/>
            <a:ext cx="3013104" cy="859587"/>
          </a:xfrm>
          <a:prstGeom prst="rightArrow">
            <a:avLst>
              <a:gd name="adj1" fmla="val 44025"/>
              <a:gd name="adj2" fmla="val 428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9D62D98-6CC9-934A-3186-00AC7F9A0C95}"/>
              </a:ext>
            </a:extLst>
          </p:cNvPr>
          <p:cNvSpPr txBox="1"/>
          <p:nvPr/>
        </p:nvSpPr>
        <p:spPr>
          <a:xfrm>
            <a:off x="8097520" y="1513917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MICROCONTROLLER</a:t>
            </a:r>
          </a:p>
        </p:txBody>
      </p:sp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AAAE51C5-04EC-968A-3952-F597FF09704A}"/>
              </a:ext>
            </a:extLst>
          </p:cNvPr>
          <p:cNvSpPr/>
          <p:nvPr/>
        </p:nvSpPr>
        <p:spPr>
          <a:xfrm rot="2605378">
            <a:off x="3698703" y="3711381"/>
            <a:ext cx="1608026" cy="511273"/>
          </a:xfrm>
          <a:prstGeom prst="rightArrow">
            <a:avLst>
              <a:gd name="adj1" fmla="val 44025"/>
              <a:gd name="adj2" fmla="val 428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D04EDEC-6E91-7AF4-AA01-7F75785639E0}"/>
              </a:ext>
            </a:extLst>
          </p:cNvPr>
          <p:cNvSpPr txBox="1"/>
          <p:nvPr/>
        </p:nvSpPr>
        <p:spPr>
          <a:xfrm>
            <a:off x="2698072" y="3059668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USB controller</a:t>
            </a:r>
          </a:p>
        </p:txBody>
      </p:sp>
      <p:sp>
        <p:nvSpPr>
          <p:cNvPr id="8" name="Nyíl: jobbra mutató 7">
            <a:extLst>
              <a:ext uri="{FF2B5EF4-FFF2-40B4-BE49-F238E27FC236}">
                <a16:creationId xmlns:a16="http://schemas.microsoft.com/office/drawing/2014/main" id="{E31B81BD-F681-1BF9-D1AD-9BA7A4DCDDB0}"/>
              </a:ext>
            </a:extLst>
          </p:cNvPr>
          <p:cNvSpPr/>
          <p:nvPr/>
        </p:nvSpPr>
        <p:spPr>
          <a:xfrm rot="13477272">
            <a:off x="5112446" y="5341678"/>
            <a:ext cx="2187597" cy="511273"/>
          </a:xfrm>
          <a:prstGeom prst="rightArrow">
            <a:avLst>
              <a:gd name="adj1" fmla="val 44025"/>
              <a:gd name="adj2" fmla="val 428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4CD5B6-1A0E-A912-065D-BD8012CB79C5}"/>
              </a:ext>
            </a:extLst>
          </p:cNvPr>
          <p:cNvSpPr txBox="1"/>
          <p:nvPr/>
        </p:nvSpPr>
        <p:spPr>
          <a:xfrm>
            <a:off x="6661150" y="6380141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CLOCK</a:t>
            </a:r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4A84F12A-D3C8-4E32-1653-B6D609DA8350}"/>
              </a:ext>
            </a:extLst>
          </p:cNvPr>
          <p:cNvSpPr/>
          <p:nvPr/>
        </p:nvSpPr>
        <p:spPr>
          <a:xfrm rot="9144459">
            <a:off x="7674840" y="4006461"/>
            <a:ext cx="2370121" cy="511273"/>
          </a:xfrm>
          <a:prstGeom prst="rightArrow">
            <a:avLst>
              <a:gd name="adj1" fmla="val 44025"/>
              <a:gd name="adj2" fmla="val 4282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noProof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D801859B-AD0F-9B62-C273-F1B1526E12AB}"/>
              </a:ext>
            </a:extLst>
          </p:cNvPr>
          <p:cNvSpPr txBox="1"/>
          <p:nvPr/>
        </p:nvSpPr>
        <p:spPr>
          <a:xfrm>
            <a:off x="9493928" y="3301976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Pinouts (pin)</a:t>
            </a:r>
          </a:p>
        </p:txBody>
      </p:sp>
    </p:spTree>
    <p:extLst>
      <p:ext uri="{BB962C8B-B14F-4D97-AF65-F5344CB8AC3E}">
        <p14:creationId xmlns:p14="http://schemas.microsoft.com/office/powerpoint/2010/main" val="121809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FF54D3C-3D06-4352-5CD5-F05D4ED4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Open-source hardware company</a:t>
            </a:r>
          </a:p>
          <a:p>
            <a:r>
              <a:rPr lang="en-US" noProof="0" dirty="0"/>
              <a:t>Qualcomm exit</a:t>
            </a:r>
          </a:p>
          <a:p>
            <a:r>
              <a:rPr lang="en-US" noProof="0" dirty="0"/>
              <a:t>ATMEL based boards</a:t>
            </a:r>
          </a:p>
          <a:p>
            <a:pPr lvl="1"/>
            <a:r>
              <a:rPr lang="en-US" noProof="0" dirty="0"/>
              <a:t>UNO</a:t>
            </a:r>
          </a:p>
          <a:p>
            <a:pPr lvl="1"/>
            <a:r>
              <a:rPr lang="en-US" noProof="0" dirty="0"/>
              <a:t>Leonardo</a:t>
            </a:r>
          </a:p>
          <a:p>
            <a:pPr lvl="1"/>
            <a:r>
              <a:rPr lang="en-US" noProof="0" dirty="0"/>
              <a:t>Nano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2D6577C-6450-DBB3-B54E-00F5D54E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Arduino</a:t>
            </a:r>
          </a:p>
        </p:txBody>
      </p:sp>
      <p:pic>
        <p:nvPicPr>
          <p:cNvPr id="2050" name="Picture 2" descr="Amazon.com: Arduino Uno REV3 [A000066] - ATmega328P Microcontroller, 16MHz,  14 Digital I/O Pins, 6 Analog Inputs, 32KB Flash, USB Connectivity,  Compatible with Arduino IDE for DIY Projects and Prototyping : Electronics">
            <a:extLst>
              <a:ext uri="{FF2B5EF4-FFF2-40B4-BE49-F238E27FC236}">
                <a16:creationId xmlns:a16="http://schemas.microsoft.com/office/drawing/2014/main" id="{C71B39CC-AE60-5962-59EF-619980F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85" y="2373622"/>
            <a:ext cx="5974715" cy="44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 - A000052">
            <a:extLst>
              <a:ext uri="{FF2B5EF4-FFF2-40B4-BE49-F238E27FC236}">
                <a16:creationId xmlns:a16="http://schemas.microsoft.com/office/drawing/2014/main" id="{D4014173-28F3-9503-62B9-AC886730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85" y="2117730"/>
            <a:ext cx="5974715" cy="47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 A000005 Panel Nano Core, Nano ATMega328">
            <a:extLst>
              <a:ext uri="{FF2B5EF4-FFF2-40B4-BE49-F238E27FC236}">
                <a16:creationId xmlns:a16="http://schemas.microsoft.com/office/drawing/2014/main" id="{8B39C3DC-1DC3-74C5-BE20-8273D124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17" y="2117730"/>
            <a:ext cx="5925338" cy="47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4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2B8EDE2-BFC0-1A87-0F35-2E61FD6BA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ATmega328/ATmega168</a:t>
            </a:r>
          </a:p>
          <a:p>
            <a:r>
              <a:rPr lang="en-US" noProof="0" dirty="0"/>
              <a:t>Program memory size: 16kB</a:t>
            </a:r>
          </a:p>
          <a:p>
            <a:r>
              <a:rPr lang="en-US" noProof="0" dirty="0"/>
              <a:t>Data RAM: 1kB</a:t>
            </a:r>
          </a:p>
          <a:p>
            <a:r>
              <a:rPr lang="en-US" noProof="0" dirty="0"/>
              <a:t>Clock frequency: 20MHz</a:t>
            </a:r>
          </a:p>
          <a:p>
            <a:r>
              <a:rPr lang="en-US" noProof="0" dirty="0"/>
              <a:t>ROM size: 512B</a:t>
            </a:r>
          </a:p>
          <a:p>
            <a:endParaRPr lang="en-US" noProof="0" dirty="0"/>
          </a:p>
          <a:p>
            <a:r>
              <a:rPr lang="en-US" noProof="0" dirty="0"/>
              <a:t>Chinese clone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50B7B19-8090-2CFC-E8D4-1E50A12A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Arduino nano</a:t>
            </a:r>
          </a:p>
        </p:txBody>
      </p:sp>
      <p:pic>
        <p:nvPicPr>
          <p:cNvPr id="4" name="Picture 6" descr="Arduino A000005 Panel Nano Core, Nano ATMega328">
            <a:extLst>
              <a:ext uri="{FF2B5EF4-FFF2-40B4-BE49-F238E27FC236}">
                <a16:creationId xmlns:a16="http://schemas.microsoft.com/office/drawing/2014/main" id="{34F22FBA-C352-83AC-A102-733CA661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55" y="2499360"/>
            <a:ext cx="5448300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94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Aqualab-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qualab-v1" id="{117E6E97-C1B7-4C2C-B3F8-BBD759E370E6}" vid="{E02753C8-826D-460A-89AE-824C57A9C2E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Aqualab-v1</Template>
  <TotalTime>1342</TotalTime>
  <Words>516</Words>
  <Application>Microsoft Office PowerPoint</Application>
  <PresentationFormat>Szélesvásznú</PresentationFormat>
  <Paragraphs>138</Paragraphs>
  <Slides>32</Slides>
  <Notes>2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9" baseType="lpstr">
      <vt:lpstr>Abadi ExtraLight</vt:lpstr>
      <vt:lpstr>Aptos</vt:lpstr>
      <vt:lpstr>Arial</vt:lpstr>
      <vt:lpstr>Calibri</vt:lpstr>
      <vt:lpstr>Cascadia Mono Light</vt:lpstr>
      <vt:lpstr>Wingdings</vt:lpstr>
      <vt:lpstr>Aqualab-v1</vt:lpstr>
      <vt:lpstr>Robot car workshop</vt:lpstr>
      <vt:lpstr>Goal</vt:lpstr>
      <vt:lpstr>PowerPoint-bemutató</vt:lpstr>
      <vt:lpstr>Electricity</vt:lpstr>
      <vt:lpstr>Electrical components</vt:lpstr>
      <vt:lpstr>What is a microcontroller</vt:lpstr>
      <vt:lpstr>What will we use?</vt:lpstr>
      <vt:lpstr>Arduino</vt:lpstr>
      <vt:lpstr>Arduino nano</vt:lpstr>
      <vt:lpstr>Arduino nano</vt:lpstr>
      <vt:lpstr>Interface – Arduino IDE</vt:lpstr>
      <vt:lpstr>Async communication protocols</vt:lpstr>
      <vt:lpstr>Interface – serial communication</vt:lpstr>
      <vt:lpstr>PWM – pulse width modulation</vt:lpstr>
      <vt:lpstr>Motor controller</vt:lpstr>
      <vt:lpstr>Microservo motor</vt:lpstr>
      <vt:lpstr>Breadboard</vt:lpstr>
      <vt:lpstr>Programming basics</vt:lpstr>
      <vt:lpstr>Arduino functions</vt:lpstr>
      <vt:lpstr>PWM – pulse width modulation</vt:lpstr>
      <vt:lpstr>First code – blink a LED</vt:lpstr>
      <vt:lpstr>Make the wiring!</vt:lpstr>
      <vt:lpstr>Wire up!</vt:lpstr>
      <vt:lpstr>PowerPoint-bemutató</vt:lpstr>
      <vt:lpstr>Servo functions</vt:lpstr>
      <vt:lpstr>If we have time… Overviews</vt:lpstr>
      <vt:lpstr>CAD design</vt:lpstr>
      <vt:lpstr>Electrical design</vt:lpstr>
      <vt:lpstr>Good to know – ESP </vt:lpstr>
      <vt:lpstr>Good to know – Raspberry pi</vt:lpstr>
      <vt:lpstr>How to build at home?</vt:lpstr>
      <vt:lpstr>Thanks! Ask me! kerteszdomokos@gmail.com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Kertész Domokos Bodó</dc:creator>
  <cp:lastModifiedBy>Kertész Domokos Bodó</cp:lastModifiedBy>
  <cp:revision>47</cp:revision>
  <dcterms:created xsi:type="dcterms:W3CDTF">2025-12-08T17:03:45Z</dcterms:created>
  <dcterms:modified xsi:type="dcterms:W3CDTF">2025-12-09T15:26:05Z</dcterms:modified>
</cp:coreProperties>
</file>